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media/image9.png" ContentType="image/png"/>
  <Override PartName="/ppt/media/image1.png" ContentType="image/png"/>
  <Override PartName="/ppt/media/image8.png" ContentType="image/png"/>
  <Override PartName="/ppt/media/image2.jpeg" ContentType="image/jpeg"/>
  <Override PartName="/ppt/media/image5.png" ContentType="image/png"/>
  <Override PartName="/ppt/media/image3.jpeg" ContentType="image/jpeg"/>
  <Override PartName="/ppt/media/image4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jpeg" ContentType="image/jpe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2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085560"/>
            <a:ext cx="9072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0855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0855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560" y="136800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9120" y="136800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08556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560" y="308556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9120" y="3085560"/>
            <a:ext cx="29210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368000"/>
            <a:ext cx="9072000" cy="328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2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216000"/>
            <a:ext cx="7020000" cy="4340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0855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0855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085560"/>
            <a:ext cx="9072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6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-58320" y="81000"/>
            <a:ext cx="7794360" cy="12056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216000"/>
            <a:ext cx="7020000" cy="9360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pt-BR" sz="3570" spc="-1" strike="noStrike">
                <a:solidFill>
                  <a:srgbClr val="ffffff"/>
                </a:solidFill>
                <a:latin typeface="Arial"/>
              </a:rPr>
              <a:t>Clique para editar o formato do texto do título</a:t>
            </a:r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2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148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600" spc="-1" strike="noStrike">
                <a:latin typeface="Arial"/>
              </a:rPr>
              <a:t>Clique para editar o formato do texto da estrutura de tópicos</a:t>
            </a:r>
            <a:endParaRPr b="0" lang="pt-BR" sz="2600" spc="-1" strike="noStrike">
              <a:latin typeface="Arial"/>
            </a:endParaRPr>
          </a:p>
          <a:p>
            <a:pPr lvl="1" marL="864000" indent="-324000">
              <a:spcAft>
                <a:spcPts val="918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280" spc="-1" strike="noStrike">
                <a:latin typeface="Arial"/>
              </a:rPr>
              <a:t>2.º nível da estrutura de tópicos</a:t>
            </a:r>
            <a:endParaRPr b="0" lang="pt-BR" sz="2280" spc="-1" strike="noStrike">
              <a:latin typeface="Arial"/>
            </a:endParaRPr>
          </a:p>
          <a:p>
            <a:pPr lvl="2" marL="1296000" indent="-288000">
              <a:spcAft>
                <a:spcPts val="68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950" spc="-1" strike="noStrike">
                <a:latin typeface="Arial"/>
              </a:rPr>
              <a:t>3.º nível da estrutura de tópicos</a:t>
            </a:r>
            <a:endParaRPr b="0" lang="pt-BR" sz="1950" spc="-1" strike="noStrike">
              <a:latin typeface="Arial"/>
            </a:endParaRPr>
          </a:p>
          <a:p>
            <a:pPr lvl="3" marL="1728000" indent="-216000">
              <a:spcAft>
                <a:spcPts val="459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629" spc="-1" strike="noStrike">
                <a:latin typeface="Arial"/>
              </a:rPr>
              <a:t>4.º nível da estrutura de tópicos</a:t>
            </a:r>
            <a:endParaRPr b="0" lang="pt-BR" sz="1629" spc="-1" strike="noStrike">
              <a:latin typeface="Arial"/>
            </a:endParaRPr>
          </a:p>
          <a:p>
            <a:pPr lvl="4" marL="2160000" indent="-216000">
              <a:spcAft>
                <a:spcPts val="23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29" spc="-1" strike="noStrike">
                <a:latin typeface="Arial"/>
              </a:rPr>
              <a:t>5.º nível da estrutura de tópicos</a:t>
            </a:r>
            <a:endParaRPr b="0" lang="pt-BR" sz="1629" spc="-1" strike="noStrike">
              <a:latin typeface="Arial"/>
            </a:endParaRPr>
          </a:p>
          <a:p>
            <a:pPr lvl="5" marL="2592000" indent="-216000">
              <a:spcAft>
                <a:spcPts val="23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29" spc="-1" strike="noStrike">
                <a:latin typeface="Arial"/>
              </a:rPr>
              <a:t>6.º nível da estrutura de tópicos</a:t>
            </a:r>
            <a:endParaRPr b="0" lang="pt-BR" sz="1629" spc="-1" strike="noStrike">
              <a:latin typeface="Arial"/>
            </a:endParaRPr>
          </a:p>
          <a:p>
            <a:pPr lvl="6" marL="3024000" indent="-216000">
              <a:spcAft>
                <a:spcPts val="23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29" spc="-1" strike="noStrike">
                <a:latin typeface="Arial"/>
              </a:rPr>
              <a:t>7.º nível da estrutura de tópicos</a:t>
            </a:r>
            <a:endParaRPr b="0" lang="pt-BR" sz="1629" spc="-1" strike="noStrike"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504000" y="5164920"/>
            <a:ext cx="2348280" cy="390600"/>
          </a:xfrm>
          <a:prstGeom prst="rect">
            <a:avLst/>
          </a:prstGeom>
        </p:spPr>
        <p:txBody>
          <a:bodyPr lIns="0" rIns="0" tIns="0" bIns="0"/>
          <a:p>
            <a:r>
              <a:rPr b="0" lang="pt-BR" sz="1400" spc="-1" strike="noStrike">
                <a:latin typeface="Arial"/>
              </a:rPr>
              <a:t>&lt;data/hora&gt;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447000" y="5164920"/>
            <a:ext cx="3195000" cy="39060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pt-BR" sz="1400" spc="-1" strike="noStrike">
                <a:latin typeface="Arial"/>
              </a:rPr>
              <a:t>&lt;rodapé&gt;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/>
          <a:p>
            <a:pPr algn="r"/>
            <a:fld id="{B7A102E0-497D-45B8-B887-8E55242CD6DE}" type="slidenum">
              <a:rPr b="0" lang="pt-BR" sz="1400" spc="-1" strike="noStrike">
                <a:latin typeface="Arial"/>
              </a:rPr>
              <a:t>&lt;número&gt;</a:t>
            </a:fld>
            <a:endParaRPr b="0" lang="pt-BR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image" Target="../media/image33.jpeg"/><Relationship Id="rId9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16000"/>
            <a:ext cx="702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endParaRPr b="0" lang="pt-BR" sz="35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72000" y="2448000"/>
            <a:ext cx="6408000" cy="25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1" lang="pt-BR" sz="3200" spc="-1" strike="noStrike">
                <a:solidFill>
                  <a:srgbClr val="2a6099"/>
                </a:solidFill>
                <a:latin typeface="Linux Libertine G"/>
              </a:rPr>
              <a:t>Lições do Capitão Luffy para</a:t>
            </a:r>
            <a:endParaRPr b="1" lang="pt-BR" sz="3200" spc="-1" strike="noStrike">
              <a:solidFill>
                <a:srgbClr val="2a6099"/>
              </a:solidFill>
              <a:latin typeface="Linux Libertine G"/>
            </a:endParaRPr>
          </a:p>
          <a:p>
            <a:pPr algn="ctr"/>
            <a:r>
              <a:rPr b="1" lang="pt-BR" sz="3200" spc="-1" strike="noStrike">
                <a:solidFill>
                  <a:srgbClr val="2a6099"/>
                </a:solidFill>
                <a:latin typeface="Linux Libertine G"/>
              </a:rPr>
              <a:t> </a:t>
            </a:r>
            <a:r>
              <a:rPr b="1" lang="pt-BR" sz="3200" spc="-1" strike="noStrike">
                <a:solidFill>
                  <a:srgbClr val="2a6099"/>
                </a:solidFill>
                <a:latin typeface="Linux Libertine G"/>
              </a:rPr>
              <a:t>Pessoas Altamente Eficazes</a:t>
            </a:r>
            <a:endParaRPr b="1" lang="pt-BR" sz="3200" spc="-1" strike="noStrike">
              <a:solidFill>
                <a:srgbClr val="2a6099"/>
              </a:solidFill>
              <a:latin typeface="Linux Libertine G"/>
            </a:endParaRPr>
          </a:p>
        </p:txBody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0" y="72000"/>
            <a:ext cx="9753120" cy="182844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2"/>
          <a:stretch/>
        </p:blipFill>
        <p:spPr>
          <a:xfrm>
            <a:off x="6336000" y="2053080"/>
            <a:ext cx="3418920" cy="3418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0" y="216000"/>
            <a:ext cx="5904000" cy="936000"/>
          </a:xfrm>
          <a:prstGeom prst="rect">
            <a:avLst/>
          </a:prstGeom>
          <a:ln>
            <a:noFill/>
          </a:ln>
        </p:spPr>
      </p:pic>
      <p:sp>
        <p:nvSpPr>
          <p:cNvPr id="47" name="TextShape 1"/>
          <p:cNvSpPr txBox="1"/>
          <p:nvPr/>
        </p:nvSpPr>
        <p:spPr>
          <a:xfrm>
            <a:off x="504000" y="1800000"/>
            <a:ext cx="7200000" cy="264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/>
            <a:r>
              <a:rPr b="0" lang="pt-BR" sz="1800" spc="-1" strike="noStrike">
                <a:latin typeface="Arial"/>
              </a:rPr>
              <a:t>	</a:t>
            </a:r>
            <a:r>
              <a:rPr b="0" lang="pt-BR" sz="1800" spc="-1" strike="noStrike">
                <a:latin typeface="Arial"/>
              </a:rPr>
              <a:t>Luffy é a personificação da proatividade. Desde o momento em que decide se tornar o Rei dos Piratas, ele não espera as condições perfeitas ou a permissão de ninguém para agir. Ele enfrenta cada obstáculo de frente, seja desafiando vilões como Crocodile ou assumindo riscos calculados em busca de novos aliados.</a:t>
            </a:r>
            <a:endParaRPr b="0" lang="pt-BR" sz="1800" spc="-1" strike="noStrike">
              <a:latin typeface="Arial"/>
            </a:endParaRPr>
          </a:p>
          <a:p>
            <a:pPr algn="just"/>
            <a:endParaRPr b="0" lang="pt-BR" sz="1800" spc="-1" strike="noStrike">
              <a:latin typeface="Arial"/>
            </a:endParaRPr>
          </a:p>
          <a:p>
            <a:pPr algn="just"/>
            <a:r>
              <a:rPr b="1" lang="pt-BR" sz="1800" spc="-1" strike="noStrike">
                <a:latin typeface="Arial"/>
              </a:rPr>
              <a:t>Lição para o mundo real</a:t>
            </a:r>
            <a:r>
              <a:rPr b="0" lang="pt-BR" sz="1800" spc="-1" strike="noStrike">
                <a:latin typeface="Arial"/>
              </a:rPr>
              <a:t>: Não espere pelas circunstâncias ideais para agir. Identifique suas metas e dê o primeiro passo, mesmo diante de incertezas. Como Luffy, confie em si mesmo e assuma o controle da sua jornada.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0" y="224280"/>
            <a:ext cx="5904000" cy="966600"/>
          </a:xfrm>
          <a:prstGeom prst="rect">
            <a:avLst/>
          </a:prstGeom>
          <a:ln>
            <a:noFill/>
          </a:ln>
        </p:spPr>
      </p:pic>
      <p:sp>
        <p:nvSpPr>
          <p:cNvPr id="49" name="TextShape 1"/>
          <p:cNvSpPr txBox="1"/>
          <p:nvPr/>
        </p:nvSpPr>
        <p:spPr>
          <a:xfrm>
            <a:off x="504000" y="1800360"/>
            <a:ext cx="7200000" cy="2394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/>
            <a:r>
              <a:rPr b="0" lang="pt-BR" sz="1800" spc="-1" strike="noStrike">
                <a:latin typeface="Arial"/>
              </a:rPr>
              <a:t>	</a:t>
            </a:r>
            <a:r>
              <a:rPr b="0" lang="pt-BR" sz="1800" spc="-1" strike="noStrike">
                <a:latin typeface="Arial"/>
              </a:rPr>
              <a:t>Luffy nunca perde de vista seu sonho de encontrar o One Piece e se tornar o Rei dos Piratas. Esse objetivo claro guia todas as suas ações, desde recrutar tripulantes com habilidades específicas até enfrentar inimigos poderosos como Kaido.</a:t>
            </a:r>
            <a:endParaRPr b="0" lang="pt-BR" sz="1800" spc="-1" strike="noStrike">
              <a:latin typeface="Arial"/>
            </a:endParaRPr>
          </a:p>
          <a:p>
            <a:pPr algn="just"/>
            <a:endParaRPr b="0" lang="pt-BR" sz="1800" spc="-1" strike="noStrike">
              <a:latin typeface="Arial"/>
            </a:endParaRPr>
          </a:p>
          <a:p>
            <a:pPr algn="just"/>
            <a:r>
              <a:rPr b="1" lang="pt-BR" sz="1800" spc="-1" strike="noStrike">
                <a:latin typeface="Arial"/>
              </a:rPr>
              <a:t>Lição para o mundo real:</a:t>
            </a:r>
            <a:r>
              <a:rPr b="0" lang="pt-BR" sz="1800" spc="-1" strike="noStrike">
                <a:latin typeface="Arial"/>
              </a:rPr>
              <a:t> Defina sua visão de sucesso. Seja ela alcançar uma posição de liderança ou criar um projeto transformador, mantenha-a no centro das suas decisões, como Luffy faz com seu sonho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0" y="224280"/>
            <a:ext cx="5904000" cy="966600"/>
          </a:xfrm>
          <a:prstGeom prst="rect">
            <a:avLst/>
          </a:prstGeom>
          <a:ln>
            <a:noFill/>
          </a:ln>
        </p:spPr>
      </p:pic>
      <p:pic>
        <p:nvPicPr>
          <p:cNvPr id="51" name="" descr=""/>
          <p:cNvPicPr/>
          <p:nvPr/>
        </p:nvPicPr>
        <p:blipFill>
          <a:blip r:embed="rId2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sp>
        <p:nvSpPr>
          <p:cNvPr id="52" name="TextShape 1"/>
          <p:cNvSpPr txBox="1"/>
          <p:nvPr/>
        </p:nvSpPr>
        <p:spPr>
          <a:xfrm>
            <a:off x="504000" y="1800360"/>
            <a:ext cx="7200000" cy="213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/>
            <a:r>
              <a:rPr b="0" lang="pt-BR" sz="1800" spc="-1" strike="noStrike">
                <a:latin typeface="Arial"/>
              </a:rPr>
              <a:t>	</a:t>
            </a:r>
            <a:r>
              <a:rPr b="0" lang="pt-BR" sz="1800" spc="-1" strike="noStrike">
                <a:latin typeface="Arial"/>
              </a:rPr>
              <a:t>Embora pareça impulsivo, Luffy sabe priorizar. Em Enies Lobby, por exemplo, ele concentra todos os esforços na missão principal: resgatar Robin. Ele não se distrai com batalhas desnecessárias e lidera sua tripulação com foco total no objetivo.</a:t>
            </a:r>
            <a:endParaRPr b="0" lang="pt-BR" sz="1800" spc="-1" strike="noStrike">
              <a:latin typeface="Arial"/>
            </a:endParaRPr>
          </a:p>
          <a:p>
            <a:pPr algn="just"/>
            <a:endParaRPr b="0" lang="pt-BR" sz="1800" spc="-1" strike="noStrike">
              <a:latin typeface="Arial"/>
            </a:endParaRPr>
          </a:p>
          <a:p>
            <a:pPr algn="just"/>
            <a:r>
              <a:rPr b="1" lang="pt-BR" sz="1800" spc="-1" strike="noStrike">
                <a:latin typeface="Arial"/>
              </a:rPr>
              <a:t>Lição para o mundo real</a:t>
            </a:r>
            <a:r>
              <a:rPr b="0" lang="pt-BR" sz="1800" spc="-1" strike="noStrike">
                <a:latin typeface="Arial"/>
              </a:rPr>
              <a:t>: Identifique o que é realmente importante e dedique sua energia a isso. Não perca tempo com atividades ou conflitos que não contribuem para o seu progresso.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0" y="224280"/>
            <a:ext cx="5904000" cy="966600"/>
          </a:xfrm>
          <a:prstGeom prst="rect">
            <a:avLst/>
          </a:prstGeom>
          <a:ln>
            <a:noFill/>
          </a:ln>
        </p:spPr>
      </p:pic>
      <p:pic>
        <p:nvPicPr>
          <p:cNvPr id="54" name="" descr=""/>
          <p:cNvPicPr/>
          <p:nvPr/>
        </p:nvPicPr>
        <p:blipFill>
          <a:blip r:embed="rId2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55" name="" descr=""/>
          <p:cNvPicPr/>
          <p:nvPr/>
        </p:nvPicPr>
        <p:blipFill>
          <a:blip r:embed="rId3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sp>
        <p:nvSpPr>
          <p:cNvPr id="56" name="TextShape 1"/>
          <p:cNvSpPr txBox="1"/>
          <p:nvPr/>
        </p:nvSpPr>
        <p:spPr>
          <a:xfrm>
            <a:off x="504000" y="1800360"/>
            <a:ext cx="7200000" cy="213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/>
            <a:r>
              <a:rPr b="0" lang="pt-BR" sz="1800" spc="-1" strike="noStrike">
                <a:latin typeface="Arial"/>
              </a:rPr>
              <a:t>	</a:t>
            </a:r>
            <a:r>
              <a:rPr b="0" lang="pt-BR" sz="1800" spc="-1" strike="noStrike">
                <a:latin typeface="Arial"/>
              </a:rPr>
              <a:t>Luffy valoriza a colaboração e cria relações baseadas na confiança e no benefício mútuo. Ao recrutar Zoro, Nami e os outros, ele não impõe sua liderança; ele oferece um propósito maior, criando um ambiente onde todos prosperam.</a:t>
            </a:r>
            <a:endParaRPr b="0" lang="pt-BR" sz="1800" spc="-1" strike="noStrike">
              <a:latin typeface="Arial"/>
            </a:endParaRPr>
          </a:p>
          <a:p>
            <a:pPr algn="just"/>
            <a:endParaRPr b="0" lang="pt-BR" sz="1800" spc="-1" strike="noStrike">
              <a:latin typeface="Arial"/>
            </a:endParaRPr>
          </a:p>
          <a:p>
            <a:pPr algn="just"/>
            <a:r>
              <a:rPr b="1" lang="pt-BR" sz="1800" spc="-1" strike="noStrike">
                <a:latin typeface="Arial"/>
              </a:rPr>
              <a:t>Lição para o mundo real:</a:t>
            </a:r>
            <a:r>
              <a:rPr b="0" lang="pt-BR" sz="1800" spc="-1" strike="noStrike">
                <a:latin typeface="Arial"/>
              </a:rPr>
              <a:t> Procure soluções que beneficiem todas as partes envolvidas. Um líder eficaz entende que o sucesso é mais sustentável quando todos se sentem valorizados e motivados.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0" y="224280"/>
            <a:ext cx="5904000" cy="966600"/>
          </a:xfrm>
          <a:prstGeom prst="rect">
            <a:avLst/>
          </a:prstGeom>
          <a:ln>
            <a:noFill/>
          </a:ln>
        </p:spPr>
      </p:pic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59" name="" descr=""/>
          <p:cNvPicPr/>
          <p:nvPr/>
        </p:nvPicPr>
        <p:blipFill>
          <a:blip r:embed="rId3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60" name="" descr=""/>
          <p:cNvPicPr/>
          <p:nvPr/>
        </p:nvPicPr>
        <p:blipFill>
          <a:blip r:embed="rId4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sp>
        <p:nvSpPr>
          <p:cNvPr id="61" name="TextShape 1"/>
          <p:cNvSpPr txBox="1"/>
          <p:nvPr/>
        </p:nvSpPr>
        <p:spPr>
          <a:xfrm>
            <a:off x="504000" y="1800360"/>
            <a:ext cx="7200000" cy="213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/>
            <a:r>
              <a:rPr b="0" lang="pt-BR" sz="1800" spc="-1" strike="noStrike">
                <a:latin typeface="Arial"/>
              </a:rPr>
              <a:t>	</a:t>
            </a:r>
            <a:r>
              <a:rPr b="0" lang="pt-BR" sz="1800" spc="-1" strike="noStrike">
                <a:latin typeface="Arial"/>
              </a:rPr>
              <a:t>Apesar de ser teimoso, Luffy tem uma habilidade rara: ele ouve seus companheiros. Em muitas situações, como na saga de Alabasta, ele confia nas informações de Vivi antes de agir. Ele entende que o entendimento mútuo fortalece a equipe.</a:t>
            </a:r>
            <a:endParaRPr b="0" lang="pt-BR" sz="1800" spc="-1" strike="noStrike">
              <a:latin typeface="Arial"/>
            </a:endParaRPr>
          </a:p>
          <a:p>
            <a:pPr algn="just"/>
            <a:endParaRPr b="0" lang="pt-BR" sz="1800" spc="-1" strike="noStrike">
              <a:latin typeface="Arial"/>
            </a:endParaRPr>
          </a:p>
          <a:p>
            <a:pPr algn="just"/>
            <a:r>
              <a:rPr b="1" lang="pt-BR" sz="1800" spc="-1" strike="noStrike">
                <a:latin typeface="Arial"/>
              </a:rPr>
              <a:t>Lição para o mundo real</a:t>
            </a:r>
            <a:r>
              <a:rPr b="0" lang="pt-BR" sz="1800" spc="-1" strike="noStrike">
                <a:latin typeface="Arial"/>
              </a:rPr>
              <a:t>: Antes de tomar decisões, ouça ativamente as perspectivas dos outros. Compreender seus colegas ou clientes cria soluções mais eficazes e fortalece a confiança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" descr=""/>
          <p:cNvPicPr/>
          <p:nvPr/>
        </p:nvPicPr>
        <p:blipFill>
          <a:blip r:embed="rId1"/>
          <a:stretch/>
        </p:blipFill>
        <p:spPr>
          <a:xfrm>
            <a:off x="0" y="224280"/>
            <a:ext cx="5904000" cy="966600"/>
          </a:xfrm>
          <a:prstGeom prst="rect">
            <a:avLst/>
          </a:prstGeom>
          <a:ln>
            <a:noFill/>
          </a:ln>
        </p:spPr>
      </p:pic>
      <p:pic>
        <p:nvPicPr>
          <p:cNvPr id="63" name="" descr=""/>
          <p:cNvPicPr/>
          <p:nvPr/>
        </p:nvPicPr>
        <p:blipFill>
          <a:blip r:embed="rId2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64" name="" descr=""/>
          <p:cNvPicPr/>
          <p:nvPr/>
        </p:nvPicPr>
        <p:blipFill>
          <a:blip r:embed="rId3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65" name="" descr=""/>
          <p:cNvPicPr/>
          <p:nvPr/>
        </p:nvPicPr>
        <p:blipFill>
          <a:blip r:embed="rId4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66" name="" descr=""/>
          <p:cNvPicPr/>
          <p:nvPr/>
        </p:nvPicPr>
        <p:blipFill>
          <a:blip r:embed="rId5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sp>
        <p:nvSpPr>
          <p:cNvPr id="67" name="TextShape 1"/>
          <p:cNvSpPr txBox="1"/>
          <p:nvPr/>
        </p:nvSpPr>
        <p:spPr>
          <a:xfrm>
            <a:off x="504000" y="1800360"/>
            <a:ext cx="7200000" cy="2394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/>
            <a:r>
              <a:rPr b="0" lang="pt-BR" sz="1800" spc="-1" strike="noStrike">
                <a:latin typeface="Arial"/>
              </a:rPr>
              <a:t>	</a:t>
            </a:r>
            <a:r>
              <a:rPr b="0" lang="pt-BR" sz="1800" spc="-1" strike="noStrike">
                <a:latin typeface="Arial"/>
              </a:rPr>
              <a:t>A tripulação de Luffy é uma combinação de talentos diversos: Zoro é um espadachim excepcional, Nami é uma navegadora brilhante, e Sanji é um mestre culinário (e lutador). Luffy reconhece e valoriza essas habilidades, permitindo que cada membro brilhe em sua especialidade.</a:t>
            </a:r>
            <a:endParaRPr b="0" lang="pt-BR" sz="1800" spc="-1" strike="noStrike">
              <a:latin typeface="Arial"/>
            </a:endParaRPr>
          </a:p>
          <a:p>
            <a:pPr algn="just"/>
            <a:endParaRPr b="0" lang="pt-BR" sz="1800" spc="-1" strike="noStrike">
              <a:latin typeface="Arial"/>
            </a:endParaRPr>
          </a:p>
          <a:p>
            <a:pPr algn="just"/>
            <a:r>
              <a:rPr b="1" lang="pt-BR" sz="1800" spc="-1" strike="noStrike">
                <a:latin typeface="Arial"/>
              </a:rPr>
              <a:t>Lição para o mundo real:</a:t>
            </a:r>
            <a:r>
              <a:rPr b="0" lang="pt-BR" sz="1800" spc="-1" strike="noStrike">
                <a:latin typeface="Arial"/>
              </a:rPr>
              <a:t> Equipes diversas alcançam resultados melhores. Como Luffy, celebre as habilidades individuais e fomente a colaboração para maximizar o potencial coletivo.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" descr=""/>
          <p:cNvPicPr/>
          <p:nvPr/>
        </p:nvPicPr>
        <p:blipFill>
          <a:blip r:embed="rId1"/>
          <a:stretch/>
        </p:blipFill>
        <p:spPr>
          <a:xfrm>
            <a:off x="0" y="224280"/>
            <a:ext cx="5904000" cy="966600"/>
          </a:xfrm>
          <a:prstGeom prst="rect">
            <a:avLst/>
          </a:prstGeom>
          <a:ln>
            <a:noFill/>
          </a:ln>
        </p:spPr>
      </p:pic>
      <p:pic>
        <p:nvPicPr>
          <p:cNvPr id="69" name="" descr=""/>
          <p:cNvPicPr/>
          <p:nvPr/>
        </p:nvPicPr>
        <p:blipFill>
          <a:blip r:embed="rId2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70" name="" descr=""/>
          <p:cNvPicPr/>
          <p:nvPr/>
        </p:nvPicPr>
        <p:blipFill>
          <a:blip r:embed="rId3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4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5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6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sp>
        <p:nvSpPr>
          <p:cNvPr id="74" name="TextShape 1"/>
          <p:cNvSpPr txBox="1"/>
          <p:nvPr/>
        </p:nvSpPr>
        <p:spPr>
          <a:xfrm>
            <a:off x="504000" y="1800360"/>
            <a:ext cx="7200000" cy="2394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/>
            <a:r>
              <a:rPr b="0" lang="pt-BR" sz="1800" spc="-1" strike="noStrike">
                <a:latin typeface="Arial"/>
              </a:rPr>
              <a:t>	</a:t>
            </a:r>
            <a:r>
              <a:rPr b="0" lang="pt-BR" sz="1800" spc="-1" strike="noStrike">
                <a:latin typeface="Arial"/>
              </a:rPr>
              <a:t>Luffy está sempre se desafiando a melhorar. Durante o treinamento de dois anos com Rayleigh, ele investe em seu crescimento pessoal, aprimorando o Haki e se preparando para desafios maiores.</a:t>
            </a:r>
            <a:endParaRPr b="0" lang="pt-BR" sz="1800" spc="-1" strike="noStrike">
              <a:latin typeface="Arial"/>
            </a:endParaRPr>
          </a:p>
          <a:p>
            <a:pPr algn="just"/>
            <a:endParaRPr b="0" lang="pt-BR" sz="1800" spc="-1" strike="noStrike">
              <a:latin typeface="Arial"/>
            </a:endParaRPr>
          </a:p>
          <a:p>
            <a:pPr algn="just"/>
            <a:r>
              <a:rPr b="1" lang="pt-BR" sz="1800" spc="-1" strike="noStrike">
                <a:latin typeface="Arial"/>
              </a:rPr>
              <a:t>Lição para o mundo real:</a:t>
            </a:r>
            <a:r>
              <a:rPr b="0" lang="pt-BR" sz="1800" spc="-1" strike="noStrike">
                <a:latin typeface="Arial"/>
              </a:rPr>
              <a:t> Invista continuamente em seu desenvolvimento. Aprender novas habilidades e cuidar de sua saúde física e mental são fundamentais para manter sua eficácia a longo prazo.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" descr=""/>
          <p:cNvPicPr/>
          <p:nvPr/>
        </p:nvPicPr>
        <p:blipFill>
          <a:blip r:embed="rId1"/>
          <a:stretch/>
        </p:blipFill>
        <p:spPr>
          <a:xfrm>
            <a:off x="0" y="224280"/>
            <a:ext cx="5904000" cy="966600"/>
          </a:xfrm>
          <a:prstGeom prst="rect">
            <a:avLst/>
          </a:prstGeom>
          <a:ln>
            <a:noFill/>
          </a:ln>
        </p:spPr>
      </p:pic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4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79" name="" descr=""/>
          <p:cNvPicPr/>
          <p:nvPr/>
        </p:nvPicPr>
        <p:blipFill>
          <a:blip r:embed="rId5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6"/>
          <a:stretch/>
        </p:blipFill>
        <p:spPr>
          <a:xfrm>
            <a:off x="0" y="196920"/>
            <a:ext cx="5904000" cy="993960"/>
          </a:xfrm>
          <a:prstGeom prst="rect">
            <a:avLst/>
          </a:prstGeom>
          <a:ln>
            <a:noFill/>
          </a:ln>
        </p:spPr>
      </p:pic>
      <p:sp>
        <p:nvSpPr>
          <p:cNvPr id="81" name="TextShape 1"/>
          <p:cNvSpPr txBox="1"/>
          <p:nvPr/>
        </p:nvSpPr>
        <p:spPr>
          <a:xfrm>
            <a:off x="504000" y="1800360"/>
            <a:ext cx="7200000" cy="213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/>
            <a:r>
              <a:rPr b="0" lang="pt-BR" sz="1800" spc="-1" strike="noStrike">
                <a:latin typeface="Arial"/>
              </a:rPr>
              <a:t>	</a:t>
            </a:r>
            <a:r>
              <a:rPr b="0" lang="pt-BR" sz="1800" spc="-1" strike="noStrike">
                <a:latin typeface="Arial"/>
              </a:rPr>
              <a:t>Luffy nos mostra que liderança não precisa ser convencional para ser eficaz. Seu espírito livre, determinação inabalável e respeito por sua tripulação o tornam um líder inspirador, mesmo em um mundo caótico como o de One Piece. Ao aplicar os sete hábitos em sua vida, você também pode liderar com propósito, paixão e resultados extraordinários.</a:t>
            </a:r>
            <a:endParaRPr b="0" lang="pt-BR" sz="1800" spc="-1" strike="noStrike">
              <a:latin typeface="Arial"/>
            </a:endParaRPr>
          </a:p>
          <a:p>
            <a:pPr algn="just"/>
            <a:endParaRPr b="0" lang="pt-BR" sz="1800" spc="-1" strike="noStrike">
              <a:latin typeface="Arial"/>
            </a:endParaRPr>
          </a:p>
          <a:p>
            <a:pPr algn="just"/>
            <a:r>
              <a:rPr b="1" lang="pt-BR" sz="1800" spc="-1" strike="noStrike">
                <a:latin typeface="Arial"/>
              </a:rPr>
              <a:t>E aí, pronto para ser o capitão da sua própria jornada?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7"/>
          <a:stretch/>
        </p:blipFill>
        <p:spPr>
          <a:xfrm>
            <a:off x="0" y="196920"/>
            <a:ext cx="5804280" cy="94068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8"/>
          <a:stretch/>
        </p:blipFill>
        <p:spPr>
          <a:xfrm>
            <a:off x="6768000" y="3240000"/>
            <a:ext cx="2071080" cy="2071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Application>LibreOffice/6.1.2.1$Windows_X86_64 LibreOffice_project/65905a128db06ba48db947242809d14d3f9a93fe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2024-12-05T00:54:01Z</dcterms:created>
  <dc:creator/>
  <dc:description/>
  <dc:language>pt-BR</dc:language>
  <cp:lastModifiedBy/>
  <dcterms:modified xsi:type="dcterms:W3CDTF">2024-12-05T20:23:58Z</dcterms:modified>
  <cp:revision>6</cp:revision>
  <dc:subject/>
  <dc:title>Bright Blue</dc:title>
</cp:coreProperties>
</file>